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39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6FC31-53DC-4AEE-A0EC-3363ED01EA28}" type="datetimeFigureOut">
              <a:rPr lang="da-DK" smtClean="0"/>
              <a:t>01-06-2025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02E2-D783-4972-BBDB-C74895A2376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6315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6FC31-53DC-4AEE-A0EC-3363ED01EA28}" type="datetimeFigureOut">
              <a:rPr lang="da-DK" smtClean="0"/>
              <a:t>01-06-2025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02E2-D783-4972-BBDB-C74895A2376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1022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6FC31-53DC-4AEE-A0EC-3363ED01EA28}" type="datetimeFigureOut">
              <a:rPr lang="da-DK" smtClean="0"/>
              <a:t>01-06-2025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02E2-D783-4972-BBDB-C74895A2376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3187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6FC31-53DC-4AEE-A0EC-3363ED01EA28}" type="datetimeFigureOut">
              <a:rPr lang="da-DK" smtClean="0"/>
              <a:t>01-06-2025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02E2-D783-4972-BBDB-C74895A2376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646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6FC31-53DC-4AEE-A0EC-3363ED01EA28}" type="datetimeFigureOut">
              <a:rPr lang="da-DK" smtClean="0"/>
              <a:t>01-06-2025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02E2-D783-4972-BBDB-C74895A2376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858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6FC31-53DC-4AEE-A0EC-3363ED01EA28}" type="datetimeFigureOut">
              <a:rPr lang="da-DK" smtClean="0"/>
              <a:t>01-06-2025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02E2-D783-4972-BBDB-C74895A2376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040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6FC31-53DC-4AEE-A0EC-3363ED01EA28}" type="datetimeFigureOut">
              <a:rPr lang="da-DK" smtClean="0"/>
              <a:t>01-06-2025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02E2-D783-4972-BBDB-C74895A2376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5919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6FC31-53DC-4AEE-A0EC-3363ED01EA28}" type="datetimeFigureOut">
              <a:rPr lang="da-DK" smtClean="0"/>
              <a:t>01-06-2025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02E2-D783-4972-BBDB-C74895A2376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9893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6FC31-53DC-4AEE-A0EC-3363ED01EA28}" type="datetimeFigureOut">
              <a:rPr lang="da-DK" smtClean="0"/>
              <a:t>01-06-2025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02E2-D783-4972-BBDB-C74895A2376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10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6FC31-53DC-4AEE-A0EC-3363ED01EA28}" type="datetimeFigureOut">
              <a:rPr lang="da-DK" smtClean="0"/>
              <a:t>01-06-2025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02E2-D783-4972-BBDB-C74895A2376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644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6FC31-53DC-4AEE-A0EC-3363ED01EA28}" type="datetimeFigureOut">
              <a:rPr lang="da-DK" smtClean="0"/>
              <a:t>01-06-2025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02E2-D783-4972-BBDB-C74895A2376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364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6FC31-53DC-4AEE-A0EC-3363ED01EA28}" type="datetimeFigureOut">
              <a:rPr lang="da-DK" smtClean="0"/>
              <a:t>01-06-2025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A02E2-D783-4972-BBDB-C74895A2376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076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071454" y="2856301"/>
            <a:ext cx="2408286" cy="135070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altLang="da-DK" sz="1200" u="sng" dirty="0">
                <a:latin typeface="+mn-lt"/>
              </a:rPr>
              <a:t>DUS Testing</a:t>
            </a:r>
          </a:p>
          <a:p>
            <a:pPr algn="ctr">
              <a:spcBef>
                <a:spcPts val="0"/>
              </a:spcBef>
              <a:buNone/>
            </a:pPr>
            <a:r>
              <a:rPr lang="en-US" altLang="da-DK" sz="1000" b="1" dirty="0">
                <a:latin typeface="+mn-lt"/>
              </a:rPr>
              <a:t>Preben K. Hansen</a:t>
            </a:r>
            <a:r>
              <a:rPr lang="en-US" altLang="da-DK" sz="1000" dirty="0">
                <a:latin typeface="+mn-lt"/>
              </a:rPr>
              <a:t> (QR)</a:t>
            </a:r>
          </a:p>
          <a:p>
            <a:pPr algn="ctr">
              <a:spcBef>
                <a:spcPts val="0"/>
              </a:spcBef>
              <a:buNone/>
            </a:pPr>
            <a:r>
              <a:rPr lang="en-US" altLang="da-DK" sz="1000" dirty="0">
                <a:latin typeface="+mn-lt"/>
              </a:rPr>
              <a:t>Erik A. Lawaetz </a:t>
            </a:r>
            <a:r>
              <a:rPr lang="en-US" altLang="da-DK" sz="800" dirty="0">
                <a:latin typeface="+mn-lt"/>
              </a:rPr>
              <a:t>(DR and substitute)</a:t>
            </a:r>
            <a:br>
              <a:rPr lang="en-US" altLang="da-DK" sz="700" dirty="0">
                <a:latin typeface="+mn-lt"/>
              </a:rPr>
            </a:br>
            <a:r>
              <a:rPr lang="en-US" altLang="da-DK" sz="1000" dirty="0">
                <a:latin typeface="+mn-lt"/>
              </a:rPr>
              <a:t>Mette Rabølle</a:t>
            </a:r>
          </a:p>
          <a:p>
            <a:pPr algn="ctr">
              <a:spcBef>
                <a:spcPts val="0"/>
              </a:spcBef>
              <a:buNone/>
            </a:pPr>
            <a:r>
              <a:rPr lang="en-US" altLang="da-DK" sz="1000" dirty="0">
                <a:latin typeface="+mn-lt"/>
              </a:rPr>
              <a:t>Emma Hagmann (</a:t>
            </a:r>
            <a:r>
              <a:rPr lang="en-US" altLang="da-DK" sz="1000">
                <a:latin typeface="+mn-lt"/>
              </a:rPr>
              <a:t>SyQ)</a:t>
            </a:r>
            <a:endParaRPr lang="en-US" altLang="da-DK" sz="1000" dirty="0">
              <a:latin typeface="+mn-lt"/>
            </a:endParaRPr>
          </a:p>
          <a:p>
            <a:pPr algn="ctr">
              <a:spcBef>
                <a:spcPts val="0"/>
              </a:spcBef>
              <a:buNone/>
            </a:pPr>
            <a:r>
              <a:rPr lang="en-US" altLang="da-DK" sz="1000" dirty="0">
                <a:latin typeface="+mn-lt"/>
              </a:rPr>
              <a:t>Frank Løvendahl 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3679499" y="2856301"/>
            <a:ext cx="1810544" cy="135070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da-DK" sz="1200" u="sng" dirty="0">
                <a:latin typeface="+mn-lt"/>
              </a:rPr>
              <a:t>VCU Testing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a-DK" sz="1000" b="1" dirty="0">
                <a:latin typeface="+mn-lt"/>
              </a:rPr>
              <a:t>Gerhard </a:t>
            </a:r>
            <a:r>
              <a:rPr lang="en-US" altLang="da-DK" sz="1000" b="1">
                <a:latin typeface="+mn-lt"/>
              </a:rPr>
              <a:t>deneken</a:t>
            </a:r>
            <a:endParaRPr lang="en-US" altLang="da-DK" sz="1000" b="1" dirty="0">
              <a:latin typeface="+mn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a-DK" sz="1000" dirty="0">
                <a:latin typeface="+mn-lt"/>
              </a:rPr>
              <a:t>Sidsel Stein Kirkegaard</a:t>
            </a:r>
            <a:br>
              <a:rPr lang="en-US" altLang="da-DK" sz="1200" dirty="0"/>
            </a:br>
            <a:endParaRPr lang="en-US" altLang="da-DK" sz="1200" dirty="0"/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7516879" y="2861953"/>
            <a:ext cx="1857780" cy="13450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da-DK" sz="1200" u="sng" dirty="0">
                <a:latin typeface="+mn-lt"/>
              </a:rPr>
              <a:t>Seed Certification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a-DK" sz="900" b="1">
                <a:latin typeface="+mn-lt"/>
              </a:rPr>
              <a:t>vacant </a:t>
            </a:r>
            <a:r>
              <a:rPr lang="en-US" altLang="da-DK" sz="900" dirty="0">
                <a:latin typeface="+mn-lt"/>
              </a:rPr>
              <a:t>(QR, DR)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da-DK" sz="900" dirty="0"/>
              <a:t>Claire Mouillet (</a:t>
            </a:r>
            <a:r>
              <a:rPr lang="en-US" altLang="da-DK" sz="900" dirty="0" err="1"/>
              <a:t>vQR</a:t>
            </a:r>
            <a:r>
              <a:rPr lang="en-US" altLang="da-DK" sz="900" dirty="0"/>
              <a:t>)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da-DK" sz="900" dirty="0">
                <a:latin typeface="+mn-lt"/>
              </a:rPr>
              <a:t>Anne K Samsøe </a:t>
            </a:r>
            <a:br>
              <a:rPr lang="en-US" altLang="da-DK" sz="900" dirty="0">
                <a:latin typeface="+mn-lt"/>
              </a:rPr>
            </a:br>
            <a:r>
              <a:rPr lang="en-US" altLang="da-DK" sz="900" dirty="0">
                <a:latin typeface="+mn-lt"/>
              </a:rPr>
              <a:t>Ralf Larsen, Maria H. Jensen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a-DK" sz="900" dirty="0">
                <a:latin typeface="+mn-lt"/>
              </a:rPr>
              <a:t>Sanne B. Blinaa (2/3)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da-DK" sz="900" dirty="0">
                <a:latin typeface="+mn-lt"/>
              </a:rPr>
              <a:t>Martin Himmelboe (</a:t>
            </a:r>
            <a:r>
              <a:rPr lang="en-US" altLang="da-DK" sz="900" dirty="0" err="1">
                <a:latin typeface="+mn-lt"/>
              </a:rPr>
              <a:t>phd</a:t>
            </a:r>
            <a:r>
              <a:rPr lang="en-US" altLang="da-DK" sz="900" dirty="0">
                <a:latin typeface="+mn-lt"/>
              </a:rPr>
              <a:t>) (1-8-25)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da-DK" sz="900" dirty="0">
                <a:latin typeface="+mn-lt"/>
              </a:rPr>
              <a:t>Seed Samplers*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da-DK" sz="900" dirty="0">
                <a:latin typeface="+mn-lt"/>
              </a:rPr>
              <a:t>Field inspectors*</a:t>
            </a:r>
          </a:p>
          <a:p>
            <a:pPr algn="ctr">
              <a:spcBef>
                <a:spcPct val="0"/>
              </a:spcBef>
              <a:buNone/>
            </a:pPr>
            <a:endParaRPr lang="en-US" altLang="da-DK" sz="1000" dirty="0">
              <a:latin typeface="+mn-lt"/>
            </a:endParaRP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5634843" y="2856301"/>
            <a:ext cx="1763484" cy="135070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tabLst>
                <a:tab pos="355600" algn="r"/>
                <a:tab pos="1074738" algn="l"/>
              </a:tabLst>
            </a:pPr>
            <a:r>
              <a:rPr lang="en-US" altLang="da-DK" sz="1000" u="sng" dirty="0">
                <a:latin typeface="+mn-lt"/>
              </a:rPr>
              <a:t>Technical infrastructure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da-DK" sz="1000" b="1" dirty="0">
                <a:latin typeface="+mn-lt"/>
              </a:rPr>
              <a:t>Søren </a:t>
            </a:r>
            <a:r>
              <a:rPr lang="en-US" altLang="da-DK" sz="1000" b="1" dirty="0" err="1">
                <a:latin typeface="+mn-lt"/>
              </a:rPr>
              <a:t>Vangsgaard</a:t>
            </a:r>
            <a:endParaRPr lang="en-US" altLang="da-DK" sz="1000" b="1" dirty="0">
              <a:latin typeface="+mn-lt"/>
            </a:endParaRPr>
          </a:p>
          <a:p>
            <a:pPr algn="ctr">
              <a:spcBef>
                <a:spcPct val="0"/>
              </a:spcBef>
              <a:buNone/>
              <a:tabLst>
                <a:tab pos="2244725" algn="l"/>
              </a:tabLst>
            </a:pPr>
            <a:r>
              <a:rPr lang="en-US" altLang="da-DK" sz="1000" dirty="0">
                <a:latin typeface="+mn-lt"/>
              </a:rPr>
              <a:t>Gert H. </a:t>
            </a:r>
            <a:r>
              <a:rPr lang="en-US" altLang="da-DK" sz="1000">
                <a:latin typeface="+mn-lt"/>
              </a:rPr>
              <a:t>Juhl (field coordinator)</a:t>
            </a:r>
            <a:br>
              <a:rPr lang="en-US" altLang="da-DK" sz="1000" dirty="0">
                <a:latin typeface="+mn-lt"/>
              </a:rPr>
            </a:br>
            <a:endParaRPr lang="en-US" altLang="da-DK" sz="1000" dirty="0">
              <a:latin typeface="+mn-lt"/>
            </a:endParaRPr>
          </a:p>
        </p:txBody>
      </p:sp>
      <p:cxnSp>
        <p:nvCxnSpPr>
          <p:cNvPr id="2055" name="AutoShape 18"/>
          <p:cNvCxnSpPr>
            <a:cxnSpLocks noChangeShapeType="1"/>
            <a:stCxn id="2052" idx="0"/>
            <a:endCxn id="2069" idx="2"/>
          </p:cNvCxnSpPr>
          <p:nvPr/>
        </p:nvCxnSpPr>
        <p:spPr bwMode="auto">
          <a:xfrm flipH="1" flipV="1">
            <a:off x="5132124" y="2050386"/>
            <a:ext cx="3313645" cy="81156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6" name="Text Box 19"/>
          <p:cNvSpPr txBox="1">
            <a:spLocks noChangeArrowheads="1"/>
          </p:cNvSpPr>
          <p:nvPr/>
        </p:nvSpPr>
        <p:spPr bwMode="auto">
          <a:xfrm>
            <a:off x="4953442" y="4542478"/>
            <a:ext cx="3145528" cy="15081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71463">
              <a:spcBef>
                <a:spcPct val="20000"/>
              </a:spcBef>
              <a:buChar char="•"/>
              <a:tabLst>
                <a:tab pos="26892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6892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6892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689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689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89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89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89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89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algn="ctr" defTabSz="925513">
              <a:spcBef>
                <a:spcPct val="0"/>
              </a:spcBef>
              <a:buNone/>
              <a:tabLst>
                <a:tab pos="1793875" algn="l"/>
              </a:tabLst>
            </a:pPr>
            <a:r>
              <a:rPr lang="en-US" altLang="da-DK" sz="1200" u="sng" dirty="0"/>
              <a:t>Trial </a:t>
            </a:r>
            <a:r>
              <a:rPr lang="en-US" altLang="da-DK" sz="1200" u="sng" dirty="0" err="1"/>
              <a:t>ressources</a:t>
            </a:r>
            <a:endParaRPr lang="en-US" altLang="da-DK" sz="1200" u="sng" dirty="0"/>
          </a:p>
          <a:p>
            <a:pPr marL="177800">
              <a:spcBef>
                <a:spcPct val="0"/>
              </a:spcBef>
              <a:buNone/>
              <a:tabLst>
                <a:tab pos="1793875" algn="l"/>
                <a:tab pos="2689225" algn="l"/>
              </a:tabLst>
            </a:pPr>
            <a:r>
              <a:rPr lang="en-US" altLang="da-DK" sz="1000" dirty="0">
                <a:latin typeface="+mn-lt"/>
              </a:rPr>
              <a:t>Helle </a:t>
            </a:r>
            <a:r>
              <a:rPr lang="en-US" altLang="da-DK" sz="1000" dirty="0" err="1">
                <a:latin typeface="+mn-lt"/>
              </a:rPr>
              <a:t>Oldeborg</a:t>
            </a:r>
            <a:r>
              <a:rPr lang="en-US" altLang="da-DK" sz="1000" dirty="0">
                <a:latin typeface="+mn-lt"/>
              </a:rPr>
              <a:t>	Thomas </a:t>
            </a:r>
            <a:r>
              <a:rPr lang="en-US" altLang="da-DK" sz="1000" dirty="0" err="1">
                <a:latin typeface="+mn-lt"/>
              </a:rPr>
              <a:t>Trasbjerg</a:t>
            </a:r>
            <a:endParaRPr lang="en-US" altLang="da-DK" sz="1000" dirty="0">
              <a:latin typeface="+mn-lt"/>
            </a:endParaRPr>
          </a:p>
          <a:p>
            <a:pPr marL="177800">
              <a:spcBef>
                <a:spcPct val="0"/>
              </a:spcBef>
              <a:buNone/>
              <a:tabLst>
                <a:tab pos="1793875" algn="l"/>
                <a:tab pos="2689225" algn="l"/>
              </a:tabLst>
            </a:pPr>
            <a:r>
              <a:rPr lang="en-US" altLang="da-DK" sz="1000" dirty="0">
                <a:latin typeface="+mn-lt"/>
              </a:rPr>
              <a:t>Ulla Kristiansen	Anna Karolina Ibsen</a:t>
            </a:r>
          </a:p>
          <a:p>
            <a:pPr marL="177800">
              <a:spcBef>
                <a:spcPct val="0"/>
              </a:spcBef>
              <a:buNone/>
              <a:tabLst>
                <a:tab pos="1793875" algn="l"/>
                <a:tab pos="2689225" algn="l"/>
              </a:tabLst>
            </a:pPr>
            <a:r>
              <a:rPr lang="en-US" altLang="da-DK" sz="1000" dirty="0">
                <a:latin typeface="+mn-lt"/>
              </a:rPr>
              <a:t>Bent Andersen	Helle Visholm </a:t>
            </a:r>
          </a:p>
          <a:p>
            <a:pPr marL="177800">
              <a:spcBef>
                <a:spcPct val="0"/>
              </a:spcBef>
              <a:buNone/>
              <a:tabLst>
                <a:tab pos="1793875" algn="l"/>
                <a:tab pos="2689225" algn="l"/>
              </a:tabLst>
            </a:pPr>
            <a:r>
              <a:rPr lang="en-US" altLang="da-DK" sz="1000" dirty="0">
                <a:latin typeface="+mn-lt"/>
              </a:rPr>
              <a:t>Susanne </a:t>
            </a:r>
            <a:r>
              <a:rPr lang="en-US" altLang="da-DK" sz="1000" dirty="0" err="1">
                <a:latin typeface="+mn-lt"/>
              </a:rPr>
              <a:t>Sindberg</a:t>
            </a:r>
            <a:r>
              <a:rPr lang="en-US" altLang="da-DK" sz="1000" dirty="0">
                <a:latin typeface="+mn-lt"/>
              </a:rPr>
              <a:t>	Nanna Larsen</a:t>
            </a:r>
          </a:p>
          <a:p>
            <a:pPr marL="177800">
              <a:spcBef>
                <a:spcPct val="0"/>
              </a:spcBef>
              <a:buNone/>
              <a:tabLst>
                <a:tab pos="1793875" algn="l"/>
                <a:tab pos="2689225" algn="l"/>
              </a:tabLst>
            </a:pPr>
            <a:r>
              <a:rPr lang="en-US" altLang="da-DK" sz="1000" dirty="0">
                <a:latin typeface="+mn-lt"/>
              </a:rPr>
              <a:t>Ruth Christensen	Lisbeth Christiansen</a:t>
            </a:r>
          </a:p>
          <a:p>
            <a:pPr marL="177800">
              <a:spcBef>
                <a:spcPct val="0"/>
              </a:spcBef>
              <a:buNone/>
              <a:tabLst>
                <a:tab pos="1793875" algn="l"/>
                <a:tab pos="2689225" algn="l"/>
              </a:tabLst>
            </a:pPr>
            <a:r>
              <a:rPr lang="en-US" altLang="da-DK" sz="1000" dirty="0">
                <a:latin typeface="+mn-lt"/>
              </a:rPr>
              <a:t>Dina </a:t>
            </a:r>
            <a:r>
              <a:rPr lang="en-US" altLang="da-DK" sz="1000" dirty="0" err="1">
                <a:latin typeface="+mn-lt"/>
              </a:rPr>
              <a:t>Maglegaard</a:t>
            </a:r>
            <a:r>
              <a:rPr lang="en-US" altLang="da-DK" sz="1000" dirty="0">
                <a:latin typeface="+mn-lt"/>
              </a:rPr>
              <a:t>	Ole B. Nielsen</a:t>
            </a:r>
          </a:p>
          <a:p>
            <a:pPr marL="177800">
              <a:spcBef>
                <a:spcPct val="0"/>
              </a:spcBef>
              <a:buNone/>
              <a:tabLst>
                <a:tab pos="1793875" algn="l"/>
                <a:tab pos="2689225" algn="l"/>
              </a:tabLst>
            </a:pPr>
            <a:r>
              <a:rPr lang="en-US" altLang="da-DK" sz="1000" dirty="0">
                <a:latin typeface="+mn-lt"/>
              </a:rPr>
              <a:t>Rasmus Andersen</a:t>
            </a:r>
            <a:r>
              <a:rPr lang="en-US" altLang="da-DK" sz="1000">
                <a:latin typeface="+mn-lt"/>
              </a:rPr>
              <a:t>	Stig Nevdal Egede</a:t>
            </a:r>
            <a:endParaRPr lang="en-US" altLang="da-DK" sz="1000" dirty="0">
              <a:latin typeface="+mn-lt"/>
            </a:endParaRPr>
          </a:p>
          <a:p>
            <a:pPr marL="177800">
              <a:spcBef>
                <a:spcPct val="0"/>
              </a:spcBef>
              <a:buNone/>
              <a:tabLst>
                <a:tab pos="1793875" algn="l"/>
                <a:tab pos="2689225" algn="l"/>
              </a:tabLst>
            </a:pPr>
            <a:r>
              <a:rPr lang="en-US" altLang="da-DK" sz="1000">
                <a:latin typeface="+mn-lt"/>
              </a:rPr>
              <a:t>Jørgen </a:t>
            </a:r>
            <a:r>
              <a:rPr lang="en-US" altLang="da-DK" sz="1000" dirty="0">
                <a:latin typeface="+mn-lt"/>
              </a:rPr>
              <a:t>Kofoed</a:t>
            </a:r>
          </a:p>
        </p:txBody>
      </p:sp>
      <p:cxnSp>
        <p:nvCxnSpPr>
          <p:cNvPr id="2059" name="AutoShape 25"/>
          <p:cNvCxnSpPr>
            <a:cxnSpLocks noChangeShapeType="1"/>
            <a:stCxn id="2051" idx="0"/>
            <a:endCxn id="2069" idx="2"/>
          </p:cNvCxnSpPr>
          <p:nvPr/>
        </p:nvCxnSpPr>
        <p:spPr bwMode="auto">
          <a:xfrm flipV="1">
            <a:off x="4584771" y="2050386"/>
            <a:ext cx="547353" cy="80591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1" name="AutoShape 18"/>
          <p:cNvCxnSpPr>
            <a:cxnSpLocks noChangeShapeType="1"/>
            <a:stCxn id="18" idx="2"/>
            <a:endCxn id="2069" idx="3"/>
          </p:cNvCxnSpPr>
          <p:nvPr/>
        </p:nvCxnSpPr>
        <p:spPr bwMode="auto">
          <a:xfrm flipH="1" flipV="1">
            <a:off x="6011599" y="1690024"/>
            <a:ext cx="1056745" cy="2130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7" name="Tekstfelt 10"/>
          <p:cNvSpPr txBox="1">
            <a:spLocks noChangeArrowheads="1"/>
          </p:cNvSpPr>
          <p:nvPr/>
        </p:nvSpPr>
        <p:spPr bwMode="auto">
          <a:xfrm>
            <a:off x="3432246" y="330098"/>
            <a:ext cx="3240087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a-DK" altLang="da-DK" sz="1800" dirty="0">
                <a:latin typeface="+mn-lt"/>
              </a:rPr>
              <a:t>Board of </a:t>
            </a:r>
            <a:r>
              <a:rPr lang="da-DK" altLang="da-DK" sz="1800" dirty="0" err="1">
                <a:latin typeface="+mn-lt"/>
              </a:rPr>
              <a:t>TystofteFoundation</a:t>
            </a:r>
            <a:endParaRPr lang="da-DK" altLang="da-DK" sz="1800" dirty="0">
              <a:latin typeface="+mn-lt"/>
            </a:endParaRPr>
          </a:p>
        </p:txBody>
      </p:sp>
      <p:cxnSp>
        <p:nvCxnSpPr>
          <p:cNvPr id="13" name="Lige pilforbindelse 12"/>
          <p:cNvCxnSpPr/>
          <p:nvPr/>
        </p:nvCxnSpPr>
        <p:spPr>
          <a:xfrm flipV="1">
            <a:off x="5055924" y="772993"/>
            <a:ext cx="0" cy="48575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9" name="Rectangle 4"/>
          <p:cNvSpPr>
            <a:spLocks noChangeArrowheads="1"/>
          </p:cNvSpPr>
          <p:nvPr/>
        </p:nvSpPr>
        <p:spPr bwMode="auto">
          <a:xfrm>
            <a:off x="4252649" y="1329661"/>
            <a:ext cx="1758950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altLang="da-DK" sz="1200" dirty="0">
                <a:latin typeface="+mn-lt"/>
              </a:rPr>
              <a:t>Director</a:t>
            </a:r>
          </a:p>
          <a:p>
            <a:pPr algn="ctr">
              <a:buNone/>
            </a:pPr>
            <a:r>
              <a:rPr lang="en-US" altLang="da-DK" sz="1000" b="1" dirty="0">
                <a:latin typeface="+mn-lt"/>
              </a:rPr>
              <a:t>Jeppe R. Andersen</a:t>
            </a:r>
            <a:br>
              <a:rPr lang="en-US" altLang="da-DK" sz="1000" dirty="0">
                <a:latin typeface="+mn-lt"/>
              </a:rPr>
            </a:br>
            <a:r>
              <a:rPr lang="en-US" altLang="da-DK" sz="1000" dirty="0"/>
              <a:t>(CPVO-tlo)</a:t>
            </a:r>
            <a:endParaRPr lang="en-US" altLang="da-DK" sz="1000" dirty="0">
              <a:latin typeface="+mn-lt"/>
            </a:endParaRPr>
          </a:p>
        </p:txBody>
      </p:sp>
      <p:grpSp>
        <p:nvGrpSpPr>
          <p:cNvPr id="4" name="Gruppe 3"/>
          <p:cNvGrpSpPr/>
          <p:nvPr/>
        </p:nvGrpSpPr>
        <p:grpSpPr>
          <a:xfrm>
            <a:off x="7068344" y="1244471"/>
            <a:ext cx="2415914" cy="1035780"/>
            <a:chOff x="7068344" y="1261405"/>
            <a:chExt cx="2415914" cy="1035780"/>
          </a:xfrm>
        </p:grpSpPr>
        <p:sp>
          <p:nvSpPr>
            <p:cNvPr id="2058" name="Rectangle 22"/>
            <p:cNvSpPr>
              <a:spLocks noChangeArrowheads="1"/>
            </p:cNvSpPr>
            <p:nvPr/>
          </p:nvSpPr>
          <p:spPr bwMode="auto">
            <a:xfrm>
              <a:off x="7150366" y="1440445"/>
              <a:ext cx="2251869" cy="8567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None/>
              </a:pPr>
              <a:r>
                <a:rPr lang="en-US" altLang="da-DK" sz="1200" u="sng" dirty="0">
                  <a:latin typeface="+mn-lt"/>
                </a:rPr>
                <a:t>Financial, variety </a:t>
              </a:r>
              <a:r>
                <a:rPr lang="en-US" altLang="da-DK" sz="1200" u="sng" dirty="0" err="1">
                  <a:latin typeface="+mn-lt"/>
                </a:rPr>
                <a:t>adm.</a:t>
              </a:r>
              <a:r>
                <a:rPr lang="en-US" altLang="da-DK" sz="1200" u="sng" dirty="0">
                  <a:latin typeface="+mn-lt"/>
                </a:rPr>
                <a:t> &amp; HR</a:t>
              </a:r>
            </a:p>
            <a:p>
              <a:pPr algn="ctr">
                <a:spcBef>
                  <a:spcPts val="0"/>
                </a:spcBef>
                <a:buNone/>
              </a:pPr>
              <a:r>
                <a:rPr lang="en-US" altLang="da-DK" sz="1000" b="1" dirty="0">
                  <a:latin typeface="+mn-lt"/>
                </a:rPr>
                <a:t>Krestian Knudsen</a:t>
              </a:r>
              <a:r>
                <a:rPr lang="en-US" altLang="da-DK" sz="1000" dirty="0">
                  <a:latin typeface="+mn-lt"/>
                </a:rPr>
                <a:t>  (DPO; </a:t>
              </a:r>
              <a:r>
                <a:rPr lang="en-US" altLang="da-DK" sz="1000" dirty="0" err="1">
                  <a:latin typeface="+mn-lt"/>
                </a:rPr>
                <a:t>vtlo</a:t>
              </a:r>
              <a:r>
                <a:rPr lang="en-US" altLang="da-DK" sz="1000" dirty="0">
                  <a:latin typeface="+mn-lt"/>
                </a:rPr>
                <a:t>)</a:t>
              </a:r>
              <a:br>
                <a:rPr lang="en-US" altLang="da-DK" sz="1000" dirty="0">
                  <a:latin typeface="+mn-lt"/>
                </a:rPr>
              </a:br>
              <a:r>
                <a:rPr lang="en-US" altLang="da-DK" sz="1000" dirty="0">
                  <a:latin typeface="+mn-lt"/>
                </a:rPr>
                <a:t>Randi J. Jensen</a:t>
              </a:r>
            </a:p>
            <a:p>
              <a:pPr algn="ctr" eaLnBrk="1" hangingPunct="1">
                <a:spcBef>
                  <a:spcPts val="0"/>
                </a:spcBef>
                <a:buFontTx/>
                <a:buNone/>
              </a:pPr>
              <a:r>
                <a:rPr lang="en-US" altLang="da-DK" sz="1000" dirty="0">
                  <a:latin typeface="+mn-lt"/>
                </a:rPr>
                <a:t>Sanne B. Blinaa (1/3)</a:t>
              </a:r>
              <a:endParaRPr lang="en-US" altLang="da-DK" sz="1000" dirty="0"/>
            </a:p>
          </p:txBody>
        </p:sp>
        <p:sp>
          <p:nvSpPr>
            <p:cNvPr id="18" name="Ellipse 17"/>
            <p:cNvSpPr/>
            <p:nvPr/>
          </p:nvSpPr>
          <p:spPr>
            <a:xfrm>
              <a:off x="7068344" y="1261405"/>
              <a:ext cx="2415914" cy="93371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cxnSp>
        <p:nvCxnSpPr>
          <p:cNvPr id="43" name="AutoShape 18"/>
          <p:cNvCxnSpPr>
            <a:cxnSpLocks noChangeShapeType="1"/>
            <a:stCxn id="2053" idx="0"/>
            <a:endCxn id="2069" idx="2"/>
          </p:cNvCxnSpPr>
          <p:nvPr/>
        </p:nvCxnSpPr>
        <p:spPr bwMode="auto">
          <a:xfrm flipH="1" flipV="1">
            <a:off x="5132124" y="2050386"/>
            <a:ext cx="1384461" cy="80591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" name="Lige pilforbindelse 81"/>
          <p:cNvCxnSpPr/>
          <p:nvPr/>
        </p:nvCxnSpPr>
        <p:spPr>
          <a:xfrm flipV="1">
            <a:off x="5199857" y="782518"/>
            <a:ext cx="0" cy="485750"/>
          </a:xfrm>
          <a:prstGeom prst="straightConnector1">
            <a:avLst/>
          </a:prstGeom>
          <a:ln w="158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Billede 2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137" y="233882"/>
            <a:ext cx="3067050" cy="417195"/>
          </a:xfrm>
          <a:prstGeom prst="rect">
            <a:avLst/>
          </a:prstGeom>
        </p:spPr>
      </p:pic>
      <p:cxnSp>
        <p:nvCxnSpPr>
          <p:cNvPr id="2" name="AutoShape 16">
            <a:extLst>
              <a:ext uri="{FF2B5EF4-FFF2-40B4-BE49-F238E27FC236}">
                <a16:creationId xmlns:a16="http://schemas.microsoft.com/office/drawing/2014/main" id="{C0310843-789C-ECA9-3451-9E2ED701F729}"/>
              </a:ext>
            </a:extLst>
          </p:cNvPr>
          <p:cNvCxnSpPr>
            <a:cxnSpLocks noChangeShapeType="1"/>
            <a:stCxn id="2050" idx="0"/>
            <a:endCxn id="2069" idx="2"/>
          </p:cNvCxnSpPr>
          <p:nvPr/>
        </p:nvCxnSpPr>
        <p:spPr bwMode="auto">
          <a:xfrm flipV="1">
            <a:off x="2275597" y="2050386"/>
            <a:ext cx="2856527" cy="80591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Tekstfelt 34"/>
          <p:cNvSpPr txBox="1"/>
          <p:nvPr/>
        </p:nvSpPr>
        <p:spPr>
          <a:xfrm>
            <a:off x="9262051" y="6019945"/>
            <a:ext cx="2679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/>
              <a:t>*Summary of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/>
              <a:t>Samplers (ISTA </a:t>
            </a:r>
            <a:r>
              <a:rPr lang="da-DK" sz="800" dirty="0" err="1"/>
              <a:t>accreditation</a:t>
            </a:r>
            <a:r>
              <a:rPr lang="da-DK" sz="800" dirty="0"/>
              <a:t>, official or </a:t>
            </a:r>
            <a:r>
              <a:rPr lang="da-DK" sz="800" dirty="0" err="1"/>
              <a:t>authorised</a:t>
            </a:r>
            <a:r>
              <a:rPr lang="da-DK" sz="800" dirty="0"/>
              <a:t>)</a:t>
            </a:r>
          </a:p>
          <a:p>
            <a:pPr marL="177800" indent="-177800">
              <a:buFont typeface="Arial" panose="020B0604020202020204" pitchFamily="34" charset="0"/>
              <a:buChar char="•"/>
              <a:tabLst>
                <a:tab pos="177800" algn="l"/>
              </a:tabLst>
            </a:pPr>
            <a:r>
              <a:rPr lang="da-DK" sz="800"/>
              <a:t>Field </a:t>
            </a:r>
            <a:r>
              <a:rPr lang="da-DK" sz="800" dirty="0" err="1"/>
              <a:t>inspectors</a:t>
            </a:r>
            <a:r>
              <a:rPr lang="da-DK" sz="800" dirty="0"/>
              <a:t> (official and </a:t>
            </a:r>
            <a:r>
              <a:rPr lang="da-DK" sz="800" dirty="0" err="1"/>
              <a:t>authorised</a:t>
            </a:r>
            <a:r>
              <a:rPr lang="da-DK" sz="800" dirty="0"/>
              <a:t>) </a:t>
            </a:r>
          </a:p>
          <a:p>
            <a:r>
              <a:rPr lang="da-DK" sz="800" dirty="0"/>
              <a:t>is </a:t>
            </a:r>
            <a:r>
              <a:rPr lang="da-DK" sz="800" dirty="0" err="1"/>
              <a:t>maintained</a:t>
            </a:r>
            <a:r>
              <a:rPr lang="da-DK" sz="800" dirty="0"/>
              <a:t> by the </a:t>
            </a:r>
            <a:r>
              <a:rPr lang="da-DK" sz="800" dirty="0" err="1"/>
              <a:t>certification</a:t>
            </a:r>
            <a:r>
              <a:rPr lang="da-DK" sz="800" dirty="0"/>
              <a:t> </a:t>
            </a:r>
            <a:r>
              <a:rPr lang="da-DK" sz="800" dirty="0" err="1"/>
              <a:t>group</a:t>
            </a:r>
            <a:endParaRPr lang="da-DK" sz="800" dirty="0"/>
          </a:p>
        </p:txBody>
      </p:sp>
      <p:sp>
        <p:nvSpPr>
          <p:cNvPr id="24" name="Tekstfelt 23"/>
          <p:cNvSpPr txBox="1"/>
          <p:nvPr/>
        </p:nvSpPr>
        <p:spPr>
          <a:xfrm>
            <a:off x="697755" y="5681498"/>
            <a:ext cx="26791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/>
              <a:t>Abbreviation </a:t>
            </a:r>
            <a:r>
              <a:rPr lang="da-DK" sz="800" dirty="0" err="1"/>
              <a:t>used</a:t>
            </a:r>
            <a:endParaRPr lang="da-DK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/>
              <a:t>CPVO-</a:t>
            </a:r>
            <a:r>
              <a:rPr lang="da-DK" sz="800" dirty="0" err="1"/>
              <a:t>tlo</a:t>
            </a:r>
            <a:r>
              <a:rPr lang="da-DK" sz="800" dirty="0"/>
              <a:t>: CPVO technical </a:t>
            </a:r>
            <a:r>
              <a:rPr lang="da-DK" sz="800" dirty="0" err="1"/>
              <a:t>liasion</a:t>
            </a:r>
            <a:r>
              <a:rPr lang="da-DK" sz="800" dirty="0"/>
              <a:t> officer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 err="1"/>
              <a:t>vtlo</a:t>
            </a:r>
            <a:r>
              <a:rPr lang="da-DK" sz="800" dirty="0"/>
              <a:t>: vice CPVO technical </a:t>
            </a:r>
            <a:r>
              <a:rPr lang="da-DK" sz="800" dirty="0" err="1"/>
              <a:t>liasion</a:t>
            </a:r>
            <a:r>
              <a:rPr lang="da-DK" sz="800" dirty="0"/>
              <a:t> officer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/>
              <a:t>DPO: data </a:t>
            </a:r>
            <a:r>
              <a:rPr lang="da-DK" sz="800" dirty="0" err="1"/>
              <a:t>protection</a:t>
            </a:r>
            <a:r>
              <a:rPr lang="da-DK" sz="800" dirty="0"/>
              <a:t> officer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/>
              <a:t>QR: quality </a:t>
            </a:r>
            <a:r>
              <a:rPr lang="da-DK" sz="800" dirty="0" err="1"/>
              <a:t>responsible</a:t>
            </a:r>
            <a:endParaRPr lang="da-DK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 err="1"/>
              <a:t>vQR</a:t>
            </a:r>
            <a:r>
              <a:rPr lang="da-DK" sz="800" dirty="0"/>
              <a:t>: vice quality </a:t>
            </a:r>
            <a:r>
              <a:rPr lang="da-DK" sz="800" dirty="0" err="1"/>
              <a:t>responsible</a:t>
            </a:r>
            <a:r>
              <a:rPr lang="da-DK" sz="8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/>
              <a:t>DR: </a:t>
            </a:r>
            <a:r>
              <a:rPr lang="da-DK" sz="800" dirty="0" err="1"/>
              <a:t>document</a:t>
            </a:r>
            <a:r>
              <a:rPr lang="da-DK" sz="800" dirty="0"/>
              <a:t> </a:t>
            </a:r>
            <a:r>
              <a:rPr lang="da-DK" sz="800" dirty="0" err="1"/>
              <a:t>responsible</a:t>
            </a:r>
            <a:endParaRPr lang="da-DK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 err="1"/>
              <a:t>SyQ</a:t>
            </a:r>
            <a:r>
              <a:rPr lang="da-DK" sz="800" dirty="0"/>
              <a:t>: system quality management</a:t>
            </a:r>
          </a:p>
        </p:txBody>
      </p:sp>
      <p:cxnSp>
        <p:nvCxnSpPr>
          <p:cNvPr id="30" name="AutoShape 18"/>
          <p:cNvCxnSpPr>
            <a:cxnSpLocks noChangeShapeType="1"/>
            <a:stCxn id="2056" idx="0"/>
            <a:endCxn id="2053" idx="2"/>
          </p:cNvCxnSpPr>
          <p:nvPr/>
        </p:nvCxnSpPr>
        <p:spPr bwMode="auto">
          <a:xfrm flipH="1" flipV="1">
            <a:off x="6516585" y="4207004"/>
            <a:ext cx="9621" cy="335474"/>
          </a:xfrm>
          <a:prstGeom prst="straightConnector1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24038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238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Gerhard Deneken</dc:creator>
  <cp:lastModifiedBy>Gerhard Deneken</cp:lastModifiedBy>
  <cp:revision>117</cp:revision>
  <cp:lastPrinted>2025-01-27T07:35:19Z</cp:lastPrinted>
  <dcterms:created xsi:type="dcterms:W3CDTF">2016-12-14T07:43:41Z</dcterms:created>
  <dcterms:modified xsi:type="dcterms:W3CDTF">2025-06-01T16:16:46Z</dcterms:modified>
</cp:coreProperties>
</file>